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300" r:id="rId12"/>
    <p:sldId id="299" r:id="rId13"/>
    <p:sldId id="301" r:id="rId14"/>
    <p:sldId id="307" r:id="rId15"/>
    <p:sldId id="308" r:id="rId16"/>
    <p:sldId id="309" r:id="rId17"/>
    <p:sldId id="315" r:id="rId18"/>
    <p:sldId id="316" r:id="rId19"/>
    <p:sldId id="311" r:id="rId20"/>
    <p:sldId id="312" r:id="rId21"/>
    <p:sldId id="310" r:id="rId22"/>
    <p:sldId id="314" r:id="rId23"/>
    <p:sldId id="317" r:id="rId24"/>
    <p:sldId id="313" r:id="rId25"/>
    <p:sldId id="265" r:id="rId26"/>
    <p:sldId id="291" r:id="rId27"/>
    <p:sldId id="270" r:id="rId28"/>
    <p:sldId id="318" r:id="rId29"/>
    <p:sldId id="319" r:id="rId30"/>
    <p:sldId id="292" r:id="rId31"/>
    <p:sldId id="274" r:id="rId32"/>
    <p:sldId id="297" r:id="rId33"/>
    <p:sldId id="295" r:id="rId34"/>
    <p:sldId id="296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80"/>
  </p:normalViewPr>
  <p:slideViewPr>
    <p:cSldViewPr snapToGrid="0" snapToObjects="1">
      <p:cViewPr varScale="1">
        <p:scale>
          <a:sx n="75" d="100"/>
          <a:sy n="75" d="100"/>
        </p:scale>
        <p:origin x="93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nc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freo.me/siddhi-ub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laboratory-journal.com/science/information-technology-it/big-data-genomics-challenges-and-solution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msweb.cern.ch/phede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787400" y="1417687"/>
            <a:ext cx="7713133" cy="81751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600" dirty="0">
                <a:ea typeface="ヒラギノ角ゴ ProN W3" charset="0"/>
                <a:cs typeface="ヒラギノ角ゴ ProN W3" charset="0"/>
              </a:rPr>
              <a:t>Big Data Engineering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D06DD0BC-DADF-5147-BE27-254FFC1ADFEA}"/>
              </a:ext>
            </a:extLst>
          </p:cNvPr>
          <p:cNvSpPr txBox="1">
            <a:spLocks/>
          </p:cNvSpPr>
          <p:nvPr/>
        </p:nvSpPr>
        <p:spPr bwMode="auto">
          <a:xfrm>
            <a:off x="1371824" y="4162310"/>
            <a:ext cx="6400354" cy="1752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Julie Weeds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ea typeface="ヒラギノ角ゴ ProN W3" charset="0"/>
                <a:cs typeface="ヒラギノ角ゴ ProN W3" charset="0"/>
              </a:rPr>
              <a:t>March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EF4CF-7A7F-6A4D-B9D0-324D1102B502}"/>
              </a:ext>
            </a:extLst>
          </p:cNvPr>
          <p:cNvSpPr txBox="1"/>
          <p:nvPr/>
        </p:nvSpPr>
        <p:spPr>
          <a:xfrm>
            <a:off x="2800320" y="2275425"/>
            <a:ext cx="36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a typeface="ヒラギノ角ゴ ProN W3" charset="0"/>
                <a:cs typeface="ヒラギノ角ゴ ProN W3" charset="0"/>
              </a:rPr>
              <a:t>Introduction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Lambda Architecture (</a:t>
            </a:r>
            <a:r>
              <a:rPr lang="en-US" dirty="0" err="1"/>
              <a:t>MapR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Lambda Architecture instantiation (WSO2)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Map Reduce</a:t>
            </a:r>
          </a:p>
          <a:p>
            <a:pPr lvl="1"/>
            <a:r>
              <a:rPr lang="en-US" dirty="0" err="1"/>
              <a:t>Hadoop</a:t>
            </a:r>
            <a:r>
              <a:rPr lang="en-US" dirty="0"/>
              <a:t>, Spark,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In-Memory Directed Acyclic Graphs</a:t>
            </a:r>
          </a:p>
          <a:p>
            <a:pPr lvl="1"/>
            <a:r>
              <a:rPr lang="en-US" dirty="0"/>
              <a:t>Spark, </a:t>
            </a:r>
            <a:r>
              <a:rPr lang="en-US" dirty="0" err="1"/>
              <a:t>Tez</a:t>
            </a:r>
            <a:endParaRPr lang="en-US" dirty="0"/>
          </a:p>
          <a:p>
            <a:r>
              <a:rPr lang="en-US" dirty="0" err="1"/>
              <a:t>Realtime</a:t>
            </a:r>
            <a:r>
              <a:rPr lang="en-US" dirty="0"/>
              <a:t> Stream processing</a:t>
            </a:r>
          </a:p>
          <a:p>
            <a:pPr lvl="1"/>
            <a:r>
              <a:rPr lang="en-US" dirty="0"/>
              <a:t>Spark, Storm, Siddhi</a:t>
            </a:r>
          </a:p>
          <a:p>
            <a:r>
              <a:rPr lang="en-US" dirty="0" err="1"/>
              <a:t>NoSQL</a:t>
            </a:r>
            <a:endParaRPr lang="en-US" dirty="0"/>
          </a:p>
          <a:p>
            <a:pPr lvl="1"/>
            <a:r>
              <a:rPr lang="en-US" dirty="0"/>
              <a:t>Cassandra, Mongo, </a:t>
            </a:r>
            <a:r>
              <a:rPr lang="en-US" dirty="0" err="1"/>
              <a:t>CouchDB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Statistical Analysis</a:t>
            </a:r>
          </a:p>
          <a:p>
            <a:pPr lvl="1"/>
            <a:r>
              <a:rPr lang="en-US" dirty="0"/>
              <a:t>R, </a:t>
            </a:r>
            <a:r>
              <a:rPr lang="en-US" dirty="0" err="1"/>
              <a:t>SparkR</a:t>
            </a:r>
            <a:r>
              <a:rPr lang="en-US" dirty="0"/>
              <a:t>, </a:t>
            </a:r>
            <a:r>
              <a:rPr lang="en-US" dirty="0" err="1"/>
              <a:t>MapR</a:t>
            </a:r>
            <a:endParaRPr lang="en-US" dirty="0"/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Mahout, MLlib, </a:t>
            </a:r>
            <a:r>
              <a:rPr lang="en-US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Why Python?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Big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a great language for Data Science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, Pandas, many graphic packages</a:t>
            </a:r>
          </a:p>
          <a:p>
            <a:r>
              <a:rPr lang="en-US" dirty="0"/>
              <a:t>Python is a great language for Spark</a:t>
            </a:r>
          </a:p>
          <a:p>
            <a:pPr lvl="1"/>
            <a:r>
              <a:rPr lang="en-US" dirty="0"/>
              <a:t>Lambdas, concise statements,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C/C++ are fast to run, but generally slow to develop</a:t>
            </a:r>
          </a:p>
          <a:p>
            <a:r>
              <a:rPr lang="en-US" dirty="0" err="1"/>
              <a:t>Scala</a:t>
            </a:r>
            <a:r>
              <a:rPr lang="en-US" dirty="0"/>
              <a:t> is an even better language for Spark</a:t>
            </a:r>
          </a:p>
          <a:p>
            <a:pPr lvl="1"/>
            <a:r>
              <a:rPr lang="en-US" dirty="0"/>
              <a:t>But not so strong in wider data science</a:t>
            </a:r>
          </a:p>
          <a:p>
            <a:r>
              <a:rPr lang="en-US" dirty="0"/>
              <a:t>Java is too wordy for Data Science!</a:t>
            </a:r>
          </a:p>
          <a:p>
            <a:r>
              <a:rPr lang="en-US" dirty="0"/>
              <a:t>R is a great model for both Data Science and Spark, if you are a statistician</a:t>
            </a:r>
          </a:p>
          <a:p>
            <a:endParaRPr lang="en-US" dirty="0"/>
          </a:p>
          <a:p>
            <a:r>
              <a:rPr lang="en-US" dirty="0"/>
              <a:t>Do not even consider Perl ;-)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Web-based systems that combine documentation, code and graphics into one place</a:t>
            </a:r>
          </a:p>
          <a:p>
            <a:r>
              <a:rPr lang="en-US" dirty="0"/>
              <a:t>Two front runners for Big Data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(formerly </a:t>
            </a:r>
            <a:r>
              <a:rPr lang="en-US" dirty="0" err="1"/>
              <a:t>IPython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Based on Python but supporting other languages</a:t>
            </a:r>
          </a:p>
          <a:p>
            <a:pPr lvl="1"/>
            <a:r>
              <a:rPr lang="en-US" dirty="0"/>
              <a:t>Apache Zeppelin</a:t>
            </a:r>
          </a:p>
          <a:p>
            <a:pPr lvl="2"/>
            <a:r>
              <a:rPr lang="en-US" dirty="0"/>
              <a:t>More language neutral but newer and more buggy (this may be changing of course)</a:t>
            </a:r>
          </a:p>
        </p:txBody>
      </p:sp>
    </p:spTree>
    <p:extLst>
      <p:ext uri="{BB962C8B-B14F-4D97-AF65-F5344CB8AC3E}">
        <p14:creationId xmlns:p14="http://schemas.microsoft.com/office/powerpoint/2010/main" val="235326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55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and scientific analysis library in Python</a:t>
            </a:r>
          </a:p>
          <a:p>
            <a:r>
              <a:rPr lang="en-US" dirty="0"/>
              <a:t>(</a:t>
            </a:r>
            <a:r>
              <a:rPr lang="en-US" dirty="0" err="1"/>
              <a:t>sudo</a:t>
            </a:r>
            <a:r>
              <a:rPr lang="en-US" dirty="0"/>
              <a:t>) pip install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Foundation of most data analysis in Python</a:t>
            </a:r>
          </a:p>
          <a:p>
            <a:r>
              <a:rPr lang="en-US" dirty="0"/>
              <a:t>Based on arrays of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4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Contents</a:t>
            </a: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Case Studies and Motivations</a:t>
            </a:r>
          </a:p>
          <a:p>
            <a:pPr marL="0" indent="0" eaLnBrk="1" hangingPunct="1">
              <a:buNone/>
            </a:pP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 ecosystem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3659" y="3847702"/>
            <a:ext cx="6873175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numpy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983660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scipy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324524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pandas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65388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matplotlib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855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rich relational data model built on top of Python’s </a:t>
            </a:r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Emerged from the finance industry</a:t>
            </a:r>
          </a:p>
          <a:p>
            <a:pPr lvl="1"/>
            <a:r>
              <a:rPr lang="en-US" dirty="0"/>
              <a:t>Like R’s </a:t>
            </a:r>
            <a:r>
              <a:rPr lang="en-US" dirty="0" err="1"/>
              <a:t>data.frame</a:t>
            </a:r>
            <a:r>
              <a:rPr lang="en-US" dirty="0"/>
              <a:t> (but maybe better?)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8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graphing library for Python</a:t>
            </a:r>
          </a:p>
          <a:p>
            <a:r>
              <a:rPr lang="en-US" dirty="0"/>
              <a:t>Works well with Pandas and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Integrated into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There are many alternatives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2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pyspark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Apache Spark with Python</a:t>
            </a:r>
          </a:p>
          <a:p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Some other libraries </a:t>
            </a:r>
            <a:r>
              <a:rPr lang="en-US" dirty="0" err="1"/>
              <a:t>etc</a:t>
            </a:r>
            <a:r>
              <a:rPr lang="en-US" dirty="0"/>
              <a:t> as we go</a:t>
            </a:r>
          </a:p>
        </p:txBody>
      </p:sp>
    </p:spTree>
    <p:extLst>
      <p:ext uri="{BB962C8B-B14F-4D97-AF65-F5344CB8AC3E}">
        <p14:creationId xmlns:p14="http://schemas.microsoft.com/office/powerpoint/2010/main" val="220917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65" y="174330"/>
            <a:ext cx="4681855" cy="6151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091" y="884100"/>
            <a:ext cx="34463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Recommended </a:t>
            </a:r>
          </a:p>
          <a:p>
            <a:r>
              <a:rPr lang="en-US" sz="4000" dirty="0"/>
              <a:t>Reading!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720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</a:t>
            </a:r>
            <a:br>
              <a:rPr lang="en-US" dirty="0"/>
            </a:br>
            <a:r>
              <a:rPr lang="en-US" dirty="0"/>
              <a:t>Cloud management analytics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Realtime</a:t>
            </a:r>
            <a:r>
              <a:rPr lang="en-US" dirty="0"/>
              <a:t> Big Data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York-based Bank</a:t>
            </a:r>
          </a:p>
          <a:p>
            <a:r>
              <a:rPr lang="en-US" dirty="0"/>
              <a:t>25 servers in a cluster </a:t>
            </a:r>
            <a:r>
              <a:rPr lang="en-US" dirty="0" err="1"/>
              <a:t>analysing</a:t>
            </a:r>
            <a:r>
              <a:rPr lang="en-US" dirty="0"/>
              <a:t> trading and system data from operational systems</a:t>
            </a:r>
          </a:p>
          <a:p>
            <a:r>
              <a:rPr lang="en-US" dirty="0"/>
              <a:t>Siddhi-based engine processing data in </a:t>
            </a:r>
            <a:r>
              <a:rPr lang="en-US" dirty="0" err="1"/>
              <a:t>realtime</a:t>
            </a:r>
            <a:endParaRPr lang="en-US" dirty="0"/>
          </a:p>
          <a:p>
            <a:r>
              <a:rPr lang="en-US" dirty="0"/>
              <a:t>Handling 10,000s of events/second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Realtime</a:t>
            </a:r>
            <a:r>
              <a:rPr lang="en-US" dirty="0"/>
              <a:t> Big Data at </a:t>
            </a:r>
            <a:r>
              <a:rPr lang="en-US" dirty="0" err="1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9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Realtime</a:t>
            </a:r>
            <a:r>
              <a:rPr lang="en-US" dirty="0"/>
              <a:t> Big Data at </a:t>
            </a:r>
            <a:r>
              <a:rPr lang="en-US" dirty="0" err="1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100+ production apps</a:t>
            </a:r>
          </a:p>
          <a:p>
            <a:r>
              <a:rPr lang="en-US" dirty="0"/>
              <a:t>30 billion messages / day</a:t>
            </a:r>
          </a:p>
          <a:p>
            <a:pPr lvl="1"/>
            <a:r>
              <a:rPr lang="en-US" dirty="0"/>
              <a:t>347,000 messages / second</a:t>
            </a:r>
          </a:p>
          <a:p>
            <a:r>
              <a:rPr lang="en-US" dirty="0"/>
              <a:t>Fraud, anomaly detection</a:t>
            </a:r>
          </a:p>
          <a:p>
            <a:r>
              <a:rPr lang="en-US" dirty="0"/>
              <a:t>Marketing, promotion</a:t>
            </a:r>
          </a:p>
          <a:p>
            <a:r>
              <a:rPr lang="en-US" dirty="0"/>
              <a:t>Monitoring, feedback</a:t>
            </a:r>
          </a:p>
          <a:p>
            <a:r>
              <a:rPr lang="en-US" dirty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https://freo.me/siddhi-uber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13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of a very large size, typically to the extent that its manipulation and management present significant logistical challenges</a:t>
            </a:r>
          </a:p>
          <a:p>
            <a:pPr lvl="1"/>
            <a:r>
              <a:rPr lang="en-US" dirty="0"/>
              <a:t>Oxford English Dictionary</a:t>
            </a:r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Big Data 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http://www.laboratory-journal.com/science/information-technology-it/big-data-genomics-challenges-and-solutions</a:t>
            </a:r>
            <a:r>
              <a:rPr lang="en-US" sz="16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Maclaren</a:t>
            </a:r>
            <a:r>
              <a:rPr lang="en-US" dirty="0"/>
              <a:t> Formula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Collects 1Gb/race</a:t>
            </a:r>
          </a:p>
          <a:p>
            <a:r>
              <a:rPr lang="en-US" dirty="0" err="1"/>
              <a:t>Analysing</a:t>
            </a:r>
            <a:r>
              <a:rPr lang="en-US" dirty="0"/>
              <a:t> in real-time to tune and manage the car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Large Hadron Collider</a:t>
            </a:r>
            <a:br>
              <a:rPr lang="en-US" sz="3600" dirty="0"/>
            </a:br>
            <a:r>
              <a:rPr lang="en-US" sz="2000" dirty="0"/>
              <a:t>Compact </a:t>
            </a:r>
            <a:r>
              <a:rPr lang="en-US" sz="2000" dirty="0" err="1"/>
              <a:t>Muon</a:t>
            </a:r>
            <a:r>
              <a:rPr lang="en-US" sz="2000" dirty="0"/>
              <a:t> </a:t>
            </a:r>
            <a:r>
              <a:rPr lang="en-US" sz="2000"/>
              <a:t>Solenoid Experiment</a:t>
            </a:r>
            <a:br>
              <a:rPr lang="en-US" sz="2000" dirty="0"/>
            </a:br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http://cmsweb.cern.ch/phedex</a:t>
            </a:r>
            <a:r>
              <a:rPr lang="en-US" sz="11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</a:t>
            </a:r>
            <a:r>
              <a:rPr lang="en-US" dirty="0" err="1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Velocity</a:t>
            </a:r>
          </a:p>
          <a:p>
            <a:pPr lvl="1"/>
            <a:r>
              <a:rPr lang="en-US" dirty="0"/>
              <a:t>Need to be able to process data faster</a:t>
            </a:r>
          </a:p>
          <a:p>
            <a:pPr lvl="1"/>
            <a:r>
              <a:rPr lang="en-US" dirty="0"/>
              <a:t>Handle very large numbers of data elements/sec incoming</a:t>
            </a:r>
          </a:p>
          <a:p>
            <a:r>
              <a:rPr lang="en-US" dirty="0"/>
              <a:t>Variety</a:t>
            </a:r>
          </a:p>
          <a:p>
            <a:pPr lvl="1"/>
            <a:r>
              <a:rPr lang="en-US" dirty="0"/>
              <a:t>Not just the same old columns</a:t>
            </a:r>
          </a:p>
          <a:p>
            <a:pPr lvl="1"/>
            <a:r>
              <a:rPr lang="en-US" dirty="0"/>
              <a:t>New formats, new sources, new details</a:t>
            </a:r>
          </a:p>
          <a:p>
            <a:r>
              <a:rPr lang="en-US" dirty="0"/>
              <a:t>Volume</a:t>
            </a:r>
          </a:p>
          <a:p>
            <a:pPr lvl="1"/>
            <a:r>
              <a:rPr lang="en-US" dirty="0"/>
              <a:t>Massive volumes are becoming normal</a:t>
            </a:r>
          </a:p>
          <a:p>
            <a:pPr lvl="1"/>
            <a:r>
              <a:rPr lang="en-US" dirty="0"/>
              <a:t>Collecting the next level of data</a:t>
            </a:r>
          </a:p>
          <a:p>
            <a:pPr lvl="2"/>
            <a:r>
              <a:rPr lang="en-US" dirty="0"/>
              <a:t>E.g. Bank Trades, Website interactions, shopping experiences,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Big Data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data storage and analysis that:</a:t>
            </a:r>
          </a:p>
          <a:p>
            <a:pPr lvl="1"/>
            <a:r>
              <a:rPr lang="en-US" dirty="0"/>
              <a:t>Cannot be processed on a single machine in a timely manner</a:t>
            </a:r>
          </a:p>
          <a:p>
            <a:pPr lvl="1"/>
            <a:r>
              <a:rPr lang="en-US" dirty="0"/>
              <a:t>Over time needs more computation and resources than a fixed size system can provide</a:t>
            </a:r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Origins of Big Data - 1997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 2008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widely used approach</a:t>
            </a:r>
          </a:p>
          <a:p>
            <a:r>
              <a:rPr lang="en-US" dirty="0"/>
              <a:t>You ingest core data and never change it</a:t>
            </a:r>
          </a:p>
          <a:p>
            <a:pPr lvl="1"/>
            <a:r>
              <a:rPr lang="en-US" dirty="0"/>
              <a:t>You can create summaries, cleaned data,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But the original data is immutable</a:t>
            </a:r>
          </a:p>
          <a:p>
            <a:r>
              <a:rPr lang="en-US" dirty="0"/>
              <a:t>Cheap disk space</a:t>
            </a:r>
            <a:r>
              <a:rPr lang="is-IS"/>
              <a:t>…</a:t>
            </a:r>
            <a:endParaRPr lang="en-US" dirty="0"/>
          </a:p>
          <a:p>
            <a:r>
              <a:rPr lang="en-US" dirty="0"/>
              <a:t>Related to Event Sourcing</a:t>
            </a:r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3189</TotalTime>
  <Words>650</Words>
  <Application>Microsoft Macintosh PowerPoint</Application>
  <PresentationFormat>On-screen Show (4:3)</PresentationFormat>
  <Paragraphs>131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ヒラギノ角ゴ ProN W3</vt:lpstr>
      <vt:lpstr>Arial</vt:lpstr>
      <vt:lpstr>Calibri</vt:lpstr>
      <vt:lpstr>Gill Sans</vt:lpstr>
      <vt:lpstr>Montserrat</vt:lpstr>
      <vt:lpstr>Office Theme</vt:lpstr>
      <vt:lpstr>Big Data Engineering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(MapR)</vt:lpstr>
      <vt:lpstr>Lambda Architecture instantiation (WSO2)</vt:lpstr>
      <vt:lpstr>Big Data technologies</vt:lpstr>
      <vt:lpstr>  Why Python?</vt:lpstr>
      <vt:lpstr>Python for Big Data</vt:lpstr>
      <vt:lpstr>Other options</vt:lpstr>
      <vt:lpstr>Notebooks</vt:lpstr>
      <vt:lpstr>PowerPoint Presentation</vt:lpstr>
      <vt:lpstr>Numpy</vt:lpstr>
      <vt:lpstr>Base ecosystem</vt:lpstr>
      <vt:lpstr>Pandas</vt:lpstr>
      <vt:lpstr>Matplotlib</vt:lpstr>
      <vt:lpstr>This course</vt:lpstr>
      <vt:lpstr>PowerPoint Presentation</vt:lpstr>
      <vt:lpstr>Case studies</vt:lpstr>
      <vt:lpstr>Big Data  Cloud management analytics</vt:lpstr>
      <vt:lpstr>Realtime Big Data </vt:lpstr>
      <vt:lpstr>Realtime Big Data at Uber</vt:lpstr>
      <vt:lpstr>Realtime Big Data at Uber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Julie</cp:lastModifiedBy>
  <cp:revision>375</cp:revision>
  <dcterms:created xsi:type="dcterms:W3CDTF">2012-03-07T10:41:54Z</dcterms:created>
  <dcterms:modified xsi:type="dcterms:W3CDTF">2019-03-01T22:33:54Z</dcterms:modified>
</cp:coreProperties>
</file>